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84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9" r:id="rId48"/>
    <p:sldId id="302" r:id="rId49"/>
    <p:sldId id="303" r:id="rId50"/>
    <p:sldId id="304" r:id="rId51"/>
    <p:sldId id="305" r:id="rId52"/>
    <p:sldId id="310" r:id="rId53"/>
    <p:sldId id="311" r:id="rId54"/>
    <p:sldId id="312" r:id="rId55"/>
    <p:sldId id="313" r:id="rId56"/>
    <p:sldId id="314" r:id="rId57"/>
    <p:sldId id="306" r:id="rId58"/>
    <p:sldId id="307" r:id="rId59"/>
    <p:sldId id="308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7" r:id="rId68"/>
    <p:sldId id="322" r:id="rId69"/>
    <p:sldId id="323" r:id="rId70"/>
    <p:sldId id="328" r:id="rId71"/>
    <p:sldId id="329" r:id="rId72"/>
    <p:sldId id="330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8" autoAdjust="0"/>
    <p:restoredTop sz="94660"/>
  </p:normalViewPr>
  <p:slideViewPr>
    <p:cSldViewPr snapToGrid="0">
      <p:cViewPr>
        <p:scale>
          <a:sx n="100" d="100"/>
          <a:sy n="100" d="100"/>
        </p:scale>
        <p:origin x="594" y="1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C0F88-940B-482F-9120-1DF04476425C}" type="datetimeFigureOut">
              <a:rPr lang="ko-KR" altLang="en-US" smtClean="0"/>
              <a:t>2015-09-15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215B-1A69-4B6F-8AE9-71B0084C7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631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C0F88-940B-482F-9120-1DF04476425C}" type="datetimeFigureOut">
              <a:rPr lang="ko-KR" altLang="en-US" smtClean="0"/>
              <a:t>2015-09-15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215B-1A69-4B6F-8AE9-71B0084C7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74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C0F88-940B-482F-9120-1DF04476425C}" type="datetimeFigureOut">
              <a:rPr lang="ko-KR" altLang="en-US" smtClean="0"/>
              <a:t>2015-09-15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215B-1A69-4B6F-8AE9-71B0084C7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85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C0F88-940B-482F-9120-1DF04476425C}" type="datetimeFigureOut">
              <a:rPr lang="ko-KR" altLang="en-US" smtClean="0"/>
              <a:t>2015-09-15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215B-1A69-4B6F-8AE9-71B0084C7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029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C0F88-940B-482F-9120-1DF04476425C}" type="datetimeFigureOut">
              <a:rPr lang="ko-KR" altLang="en-US" smtClean="0"/>
              <a:t>2015-09-15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215B-1A69-4B6F-8AE9-71B0084C7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15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C0F88-940B-482F-9120-1DF04476425C}" type="datetimeFigureOut">
              <a:rPr lang="ko-KR" altLang="en-US" smtClean="0"/>
              <a:t>2015-09-15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215B-1A69-4B6F-8AE9-71B0084C7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61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C0F88-940B-482F-9120-1DF04476425C}" type="datetimeFigureOut">
              <a:rPr lang="ko-KR" altLang="en-US" smtClean="0"/>
              <a:t>2015-09-15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215B-1A69-4B6F-8AE9-71B0084C7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49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C0F88-940B-482F-9120-1DF04476425C}" type="datetimeFigureOut">
              <a:rPr lang="ko-KR" altLang="en-US" smtClean="0"/>
              <a:t>2015-09-15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215B-1A69-4B6F-8AE9-71B0084C7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089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C0F88-940B-482F-9120-1DF04476425C}" type="datetimeFigureOut">
              <a:rPr lang="ko-KR" altLang="en-US" smtClean="0"/>
              <a:t>2015-09-15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215B-1A69-4B6F-8AE9-71B0084C7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387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C0F88-940B-482F-9120-1DF04476425C}" type="datetimeFigureOut">
              <a:rPr lang="ko-KR" altLang="en-US" smtClean="0"/>
              <a:t>2015-09-15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215B-1A69-4B6F-8AE9-71B0084C7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270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C0F88-940B-482F-9120-1DF04476425C}" type="datetimeFigureOut">
              <a:rPr lang="ko-KR" altLang="en-US" smtClean="0"/>
              <a:t>2015-09-15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1215B-1A69-4B6F-8AE9-71B0084C7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5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C0F88-940B-482F-9120-1DF04476425C}" type="datetimeFigureOut">
              <a:rPr lang="ko-KR" altLang="en-US" smtClean="0"/>
              <a:t>2015-09-15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1215B-1A69-4B6F-8AE9-71B0084C7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52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95275"/>
            <a:ext cx="79152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GWAS</a:t>
            </a:r>
          </a:p>
          <a:p>
            <a:endParaRPr lang="en-US" altLang="ko-KR" dirty="0"/>
          </a:p>
          <a:p>
            <a:r>
              <a:rPr lang="en-US" altLang="ko-KR" dirty="0" smtClean="0"/>
              <a:t>Unlike sequencing, which measures genotypes at every base in the targeted region</a:t>
            </a:r>
          </a:p>
          <a:p>
            <a:r>
              <a:rPr lang="en-US" altLang="ko-KR" dirty="0" smtClean="0"/>
              <a:t>GWAS focus on a pre-defined set of varying sites, typically 300,000 to 5 million varying sites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0999" y="2590800"/>
            <a:ext cx="79152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It only work well when there was a near one to one correspondence between genotype and phenotype</a:t>
            </a:r>
          </a:p>
          <a:p>
            <a:endParaRPr lang="en-US" altLang="ko-KR" dirty="0"/>
          </a:p>
          <a:p>
            <a:r>
              <a:rPr lang="en-US" altLang="ko-KR" dirty="0" smtClean="0"/>
              <a:t>There was a more subtle relationship where the bad allele only puts you at a slightly higher risk of disease, but by no means guarantees that you will get the disease.</a:t>
            </a:r>
          </a:p>
          <a:p>
            <a:r>
              <a:rPr lang="en-US" altLang="ko-KR" dirty="0" smtClean="0"/>
              <a:t>Linkage studies could not identify that allele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8464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162050"/>
            <a:ext cx="101060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28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85812"/>
            <a:ext cx="105156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26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647700"/>
            <a:ext cx="105060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4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676275"/>
            <a:ext cx="1062037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41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0"/>
            <a:ext cx="8267700" cy="676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78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785812"/>
            <a:ext cx="83534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00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547687"/>
            <a:ext cx="9696450" cy="5762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638300"/>
            <a:ext cx="141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22 autosomes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5562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719137"/>
            <a:ext cx="91535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75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671512"/>
            <a:ext cx="90487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80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742950"/>
            <a:ext cx="95440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20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771525"/>
            <a:ext cx="100107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45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0"/>
            <a:ext cx="8791575" cy="1743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2" y="2105025"/>
            <a:ext cx="9115425" cy="47529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1275" y="1485900"/>
            <a:ext cx="7258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The probes (red and blue) are designed so that pieces of DNA with different alleles will bind to different probes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9734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528637"/>
            <a:ext cx="982980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04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862012"/>
            <a:ext cx="103917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63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728662"/>
            <a:ext cx="986790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05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4" y="115468"/>
            <a:ext cx="5848351" cy="66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162050"/>
            <a:ext cx="91821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65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2547937"/>
            <a:ext cx="5857875" cy="4200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76625" y="190500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Virtual Machine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57387" y="676275"/>
            <a:ext cx="3390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Id: vagrant</a:t>
            </a:r>
          </a:p>
          <a:p>
            <a:r>
              <a:rPr lang="en-US" altLang="ko-KR" dirty="0" smtClean="0"/>
              <a:t>Pw: vagrant</a:t>
            </a:r>
          </a:p>
          <a:p>
            <a:endParaRPr lang="en-US" altLang="ko-KR" dirty="0"/>
          </a:p>
          <a:p>
            <a:r>
              <a:rPr lang="en-US" altLang="ko-KR" dirty="0" smtClean="0"/>
              <a:t>Setting: same as previous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152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362" y="1338262"/>
            <a:ext cx="3538538" cy="5095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6524" y="323850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.map file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33825" y="933450"/>
            <a:ext cx="78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Chr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81600" y="933450"/>
            <a:ext cx="78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</a:t>
            </a:r>
            <a:r>
              <a:rPr lang="en-US" altLang="ko-KR" dirty="0" err="1" smtClean="0"/>
              <a:t>s</a:t>
            </a:r>
            <a:r>
              <a:rPr lang="en-US" altLang="ko-KR" dirty="0" smtClean="0"/>
              <a:t> id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81824" y="923925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position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34349" y="1552575"/>
            <a:ext cx="176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차이값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=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102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212" y="1076324"/>
            <a:ext cx="4062413" cy="54808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14549" y="390525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</a:t>
            </a:r>
            <a:r>
              <a:rPr lang="en-US" altLang="ko-KR" dirty="0" err="1" smtClean="0"/>
              <a:t>ped</a:t>
            </a:r>
            <a:r>
              <a:rPr lang="en-US" altLang="ko-KR" dirty="0" smtClean="0"/>
              <a:t> files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0976" y="1828800"/>
            <a:ext cx="344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Unique id for sample family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93393" y="168533"/>
            <a:ext cx="375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Unique id for sample individual</a:t>
            </a:r>
            <a:endParaRPr lang="ko-KR" altLang="en-US" dirty="0"/>
          </a:p>
        </p:txBody>
      </p:sp>
      <p:cxnSp>
        <p:nvCxnSpPr>
          <p:cNvPr id="7" name="직선 화살표 연결선 6"/>
          <p:cNvCxnSpPr>
            <a:stCxn id="4" idx="0"/>
          </p:cNvCxnSpPr>
          <p:nvPr/>
        </p:nvCxnSpPr>
        <p:spPr>
          <a:xfrm flipV="1">
            <a:off x="1905001" y="1219200"/>
            <a:ext cx="2081211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5" idx="2"/>
          </p:cNvCxnSpPr>
          <p:nvPr/>
        </p:nvCxnSpPr>
        <p:spPr>
          <a:xfrm flipH="1">
            <a:off x="5191125" y="537865"/>
            <a:ext cx="979884" cy="538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0976" y="2754694"/>
            <a:ext cx="3448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Mom or dad data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0: </a:t>
            </a:r>
            <a:r>
              <a:rPr lang="ko-KR" altLang="en-US" dirty="0" smtClean="0"/>
              <a:t>없음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1:</a:t>
            </a:r>
            <a:r>
              <a:rPr lang="ko-KR" altLang="en-US" dirty="0" smtClean="0"/>
              <a:t> </a:t>
            </a:r>
            <a:r>
              <a:rPr lang="ko-KR" altLang="en-US" dirty="0" smtClean="0"/>
              <a:t>있음 </a:t>
            </a:r>
            <a:r>
              <a:rPr lang="en-US" altLang="ko-KR" dirty="0" smtClean="0"/>
              <a:t>(mom and dad)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1414463" y="1316419"/>
            <a:ext cx="4367211" cy="1491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436768" y="390525"/>
            <a:ext cx="3755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Sex : male =1</a:t>
            </a:r>
          </a:p>
          <a:p>
            <a:r>
              <a:rPr lang="en-US" altLang="ko-KR" dirty="0" smtClean="0"/>
              <a:t>Female =2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stCxn id="14" idx="1"/>
          </p:cNvCxnSpPr>
          <p:nvPr/>
        </p:nvCxnSpPr>
        <p:spPr>
          <a:xfrm flipH="1">
            <a:off x="6171010" y="713691"/>
            <a:ext cx="2265758" cy="505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39236" y="2346067"/>
            <a:ext cx="2130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Phenotype</a:t>
            </a:r>
          </a:p>
          <a:p>
            <a:r>
              <a:rPr lang="en-US" altLang="ko-KR" dirty="0" smtClean="0"/>
              <a:t>Case or </a:t>
            </a:r>
            <a:r>
              <a:rPr lang="en-US" altLang="ko-KR" dirty="0" err="1" smtClean="0"/>
              <a:t>contro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-9 missing</a:t>
            </a:r>
            <a:endParaRPr lang="ko-KR" altLang="en-US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 flipV="1">
            <a:off x="6515100" y="1402584"/>
            <a:ext cx="2684265" cy="1535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6515100" y="1036856"/>
            <a:ext cx="438150" cy="35379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515100" y="1992273"/>
            <a:ext cx="438150" cy="35379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310561" y="4247289"/>
            <a:ext cx="213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hetero</a:t>
            </a:r>
            <a:endParaRPr lang="ko-KR" altLang="en-US" dirty="0"/>
          </a:p>
        </p:txBody>
      </p:sp>
      <p:cxnSp>
        <p:nvCxnSpPr>
          <p:cNvPr id="26" name="직선 화살표 연결선 25"/>
          <p:cNvCxnSpPr/>
          <p:nvPr/>
        </p:nvCxnSpPr>
        <p:spPr>
          <a:xfrm flipH="1" flipV="1">
            <a:off x="6837462" y="2302089"/>
            <a:ext cx="1715988" cy="194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57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1295400"/>
            <a:ext cx="10858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</a:t>
            </a:r>
            <a:r>
              <a:rPr lang="en-US" altLang="ko-KR" b="1" dirty="0" smtClean="0"/>
              <a:t>link  --</a:t>
            </a:r>
            <a:r>
              <a:rPr lang="en-US" altLang="ko-KR" b="1" dirty="0" err="1" smtClean="0"/>
              <a:t>noweb</a:t>
            </a:r>
            <a:r>
              <a:rPr lang="en-US" altLang="ko-KR" b="1" dirty="0"/>
              <a:t> </a:t>
            </a:r>
            <a:r>
              <a:rPr lang="en-US" altLang="ko-KR" dirty="0" smtClean="0"/>
              <a:t>#</a:t>
            </a:r>
            <a:r>
              <a:rPr lang="en-US" altLang="ko-KR" dirty="0" err="1" smtClean="0"/>
              <a:t>webupdate</a:t>
            </a:r>
            <a:r>
              <a:rPr lang="ko-KR" altLang="en-US" dirty="0" smtClean="0"/>
              <a:t>하지</a:t>
            </a:r>
            <a:r>
              <a:rPr lang="ko-KR" altLang="en-US" dirty="0" smtClean="0"/>
              <a:t> </a:t>
            </a:r>
            <a:r>
              <a:rPr lang="ko-KR" altLang="en-US" dirty="0" smtClean="0"/>
              <a:t>않음</a:t>
            </a:r>
            <a:r>
              <a:rPr lang="en-US" altLang="ko-KR" dirty="0" smtClean="0"/>
              <a:t># </a:t>
            </a:r>
            <a:r>
              <a:rPr lang="en-US" altLang="ko-KR" b="1" dirty="0" smtClean="0"/>
              <a:t>--file </a:t>
            </a:r>
            <a:r>
              <a:rPr lang="en-US" altLang="ko-KR" dirty="0" smtClean="0"/>
              <a:t>#</a:t>
            </a:r>
            <a:r>
              <a:rPr lang="ko-KR" altLang="en-US" dirty="0" smtClean="0"/>
              <a:t>파일</a:t>
            </a:r>
            <a:r>
              <a:rPr lang="ko-KR" altLang="en-US" dirty="0" smtClean="0"/>
              <a:t>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binary </a:t>
            </a:r>
            <a:r>
              <a:rPr lang="ko-KR" altLang="en-US" dirty="0" smtClean="0"/>
              <a:t>형태면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bfile</a:t>
            </a:r>
            <a:r>
              <a:rPr lang="en-US" altLang="ko-KR" dirty="0" smtClean="0"/>
              <a:t># </a:t>
            </a:r>
            <a:r>
              <a:rPr lang="en-US" altLang="ko-KR" dirty="0" smtClean="0"/>
              <a:t>[</a:t>
            </a:r>
            <a:r>
              <a:rPr lang="ko-KR" altLang="en-US" dirty="0" smtClean="0"/>
              <a:t>파일명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--make--bed </a:t>
            </a:r>
            <a:r>
              <a:rPr lang="en-US" altLang="ko-KR" dirty="0" smtClean="0"/>
              <a:t>#binary</a:t>
            </a:r>
            <a:r>
              <a:rPr lang="ko-KR" altLang="en-US" dirty="0" smtClean="0"/>
              <a:t>형태로</a:t>
            </a:r>
            <a:r>
              <a:rPr lang="ko-KR" altLang="en-US" dirty="0" smtClean="0"/>
              <a:t> </a:t>
            </a:r>
            <a:r>
              <a:rPr lang="ko-KR" altLang="en-US" dirty="0" smtClean="0"/>
              <a:t>만듦</a:t>
            </a:r>
            <a:r>
              <a:rPr lang="en-US" altLang="ko-KR" dirty="0" smtClean="0"/>
              <a:t>#</a:t>
            </a:r>
            <a:r>
              <a:rPr lang="ko-KR" altLang="en-US" dirty="0" smtClean="0"/>
              <a:t>  </a:t>
            </a:r>
            <a:r>
              <a:rPr lang="en-US" altLang="ko-KR" b="1" dirty="0" smtClean="0"/>
              <a:t>--out </a:t>
            </a:r>
            <a:r>
              <a:rPr lang="en-US" altLang="ko-KR" dirty="0" smtClean="0"/>
              <a:t>[output</a:t>
            </a:r>
            <a:r>
              <a:rPr lang="ko-KR" altLang="en-US" dirty="0" smtClean="0"/>
              <a:t>파일</a:t>
            </a:r>
            <a:r>
              <a:rPr lang="ko-KR" altLang="en-US" dirty="0" smtClean="0"/>
              <a:t> </a:t>
            </a:r>
            <a:r>
              <a:rPr lang="ko-KR" altLang="en-US" dirty="0" smtClean="0"/>
              <a:t>이름지정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87" y="2205037"/>
            <a:ext cx="70580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8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738187"/>
            <a:ext cx="1037272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50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47625"/>
            <a:ext cx="1166812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60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219074"/>
            <a:ext cx="11371768" cy="12477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1138238"/>
            <a:ext cx="8258175" cy="571976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105025" y="4338638"/>
            <a:ext cx="5457825" cy="3524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9601" y="714375"/>
            <a:ext cx="1752600" cy="5048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3825" y="2579578"/>
            <a:ext cx="184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High </a:t>
            </a:r>
            <a:r>
              <a:rPr lang="en-US" altLang="ko-KR" smtClean="0"/>
              <a:t>missing rate</a:t>
            </a:r>
            <a:r>
              <a:rPr lang="ko-KR" altLang="en-US" dirty="0" smtClean="0"/>
              <a:t>제거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6619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941222"/>
            <a:ext cx="7010400" cy="591677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943101" y="4543425"/>
            <a:ext cx="4638674" cy="5048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" y="169695"/>
            <a:ext cx="9379823" cy="65897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85776" y="436397"/>
            <a:ext cx="1752600" cy="5048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5251" y="2646253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Low MAF</a:t>
            </a:r>
            <a:r>
              <a:rPr lang="ko-KR" altLang="en-US" dirty="0" smtClean="0"/>
              <a:t>제거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719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57162"/>
            <a:ext cx="10343070" cy="8239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775" y="854869"/>
            <a:ext cx="6648450" cy="600313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152775" y="4133850"/>
            <a:ext cx="5829300" cy="5048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5251" y="2646253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HWE test </a:t>
            </a:r>
            <a:r>
              <a:rPr lang="ko-KR" altLang="en-US" dirty="0" smtClean="0"/>
              <a:t>제거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472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785812"/>
            <a:ext cx="8877300" cy="34956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72049" y="190500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Minor allele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3" idx="2"/>
          </p:cNvCxnSpPr>
          <p:nvPr/>
        </p:nvCxnSpPr>
        <p:spPr>
          <a:xfrm flipH="1">
            <a:off x="5172075" y="559832"/>
            <a:ext cx="804862" cy="849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72250" y="190500"/>
            <a:ext cx="420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Minor-homo/hetero/major-homo</a:t>
            </a:r>
            <a:endParaRPr lang="ko-KR" altLang="en-US" dirty="0"/>
          </a:p>
        </p:txBody>
      </p:sp>
      <p:cxnSp>
        <p:nvCxnSpPr>
          <p:cNvPr id="8" name="직선 화살표 연결선 7"/>
          <p:cNvCxnSpPr>
            <a:stCxn id="6" idx="2"/>
          </p:cNvCxnSpPr>
          <p:nvPr/>
        </p:nvCxnSpPr>
        <p:spPr>
          <a:xfrm flipH="1">
            <a:off x="6762750" y="559832"/>
            <a:ext cx="1909763" cy="81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938" y="4281487"/>
            <a:ext cx="94297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14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12" y="0"/>
            <a:ext cx="6010275" cy="1219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452562"/>
            <a:ext cx="5143500" cy="5114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48350" y="2895600"/>
            <a:ext cx="472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전체</a:t>
            </a:r>
            <a:r>
              <a:rPr lang="ko-KR" altLang="en-US" dirty="0" smtClean="0"/>
              <a:t> </a:t>
            </a:r>
            <a:r>
              <a:rPr lang="ko-KR" altLang="en-US" dirty="0" smtClean="0"/>
              <a:t>데이터가</a:t>
            </a:r>
            <a:r>
              <a:rPr lang="ko-KR" altLang="en-US" dirty="0" smtClean="0"/>
              <a:t> </a:t>
            </a:r>
            <a:r>
              <a:rPr lang="ko-KR" altLang="en-US" dirty="0" smtClean="0"/>
              <a:t>인종이</a:t>
            </a:r>
            <a:r>
              <a:rPr lang="ko-KR" altLang="en-US" dirty="0" smtClean="0"/>
              <a:t> </a:t>
            </a:r>
            <a:r>
              <a:rPr lang="ko-KR" altLang="en-US" dirty="0" smtClean="0"/>
              <a:t>섞여</a:t>
            </a:r>
            <a:r>
              <a:rPr lang="ko-KR" altLang="en-US" dirty="0" smtClean="0"/>
              <a:t> </a:t>
            </a:r>
            <a:r>
              <a:rPr lang="ko-KR" altLang="en-US" dirty="0" smtClean="0"/>
              <a:t>있어서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(EUR, AFR) random mating</a:t>
            </a:r>
            <a:r>
              <a:rPr lang="ko-KR" altLang="en-US" dirty="0" smtClean="0"/>
              <a:t>조건이</a:t>
            </a:r>
            <a:r>
              <a:rPr lang="ko-KR" altLang="en-US" dirty="0" smtClean="0"/>
              <a:t> </a:t>
            </a:r>
            <a:r>
              <a:rPr lang="ko-KR" altLang="en-US" dirty="0" smtClean="0"/>
              <a:t>만족하지</a:t>
            </a:r>
            <a:r>
              <a:rPr lang="ko-KR" altLang="en-US" dirty="0" smtClean="0"/>
              <a:t> </a:t>
            </a:r>
            <a:r>
              <a:rPr lang="ko-KR" altLang="en-US" dirty="0" smtClean="0"/>
              <a:t>않아</a:t>
            </a:r>
            <a:endParaRPr lang="en-US" altLang="ko-KR" dirty="0" smtClean="0"/>
          </a:p>
          <a:p>
            <a:r>
              <a:rPr lang="en-US" altLang="ko-KR" dirty="0" smtClean="0"/>
              <a:t>HWE</a:t>
            </a:r>
            <a:r>
              <a:rPr lang="ko-KR" altLang="en-US" dirty="0" smtClean="0"/>
              <a:t>만족하지</a:t>
            </a:r>
            <a:r>
              <a:rPr lang="ko-KR" altLang="en-US" dirty="0" smtClean="0"/>
              <a:t> </a:t>
            </a:r>
            <a:r>
              <a:rPr lang="ko-KR" altLang="en-US" dirty="0" smtClean="0"/>
              <a:t>않은</a:t>
            </a:r>
            <a:r>
              <a:rPr lang="ko-KR" altLang="en-US" dirty="0" smtClean="0"/>
              <a:t> </a:t>
            </a:r>
            <a:r>
              <a:rPr lang="ko-KR" altLang="en-US" dirty="0" smtClean="0"/>
              <a:t>케이스가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예측치보다</a:t>
            </a:r>
            <a:r>
              <a:rPr lang="ko-KR" altLang="en-US" dirty="0" smtClean="0"/>
              <a:t> </a:t>
            </a:r>
            <a:r>
              <a:rPr lang="ko-KR" altLang="en-US" dirty="0" smtClean="0"/>
              <a:t>훨씬</a:t>
            </a:r>
            <a:r>
              <a:rPr lang="ko-KR" altLang="en-US" dirty="0" smtClean="0"/>
              <a:t> </a:t>
            </a:r>
            <a:r>
              <a:rPr lang="ko-KR" altLang="en-US" dirty="0" smtClean="0"/>
              <a:t>많이</a:t>
            </a:r>
            <a:r>
              <a:rPr lang="ko-KR" altLang="en-US" dirty="0" smtClean="0"/>
              <a:t> </a:t>
            </a:r>
            <a:r>
              <a:rPr lang="ko-KR" altLang="en-US" dirty="0" smtClean="0"/>
              <a:t>나왔음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157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95250"/>
            <a:ext cx="9615351" cy="838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75" y="790575"/>
            <a:ext cx="6305550" cy="60674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859812" y="4124325"/>
            <a:ext cx="5829300" cy="5048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-366713" y="2344221"/>
            <a:ext cx="358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EUR</a:t>
            </a:r>
            <a:r>
              <a:rPr lang="ko-KR" altLang="en-US" dirty="0" smtClean="0"/>
              <a:t>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AFR</a:t>
            </a:r>
            <a:r>
              <a:rPr lang="ko-KR" altLang="en-US" dirty="0" smtClean="0"/>
              <a:t>를</a:t>
            </a:r>
            <a:r>
              <a:rPr lang="ko-KR" altLang="en-US" dirty="0" smtClean="0"/>
              <a:t> </a:t>
            </a:r>
            <a:r>
              <a:rPr lang="ko-KR" altLang="en-US" dirty="0" smtClean="0"/>
              <a:t>따로</a:t>
            </a:r>
            <a:r>
              <a:rPr lang="ko-KR" altLang="en-US" dirty="0" smtClean="0"/>
              <a:t> </a:t>
            </a:r>
            <a:r>
              <a:rPr lang="ko-KR" altLang="en-US" dirty="0" smtClean="0"/>
              <a:t>따로</a:t>
            </a:r>
            <a:r>
              <a:rPr lang="ko-KR" altLang="en-US" dirty="0" smtClean="0"/>
              <a:t> </a:t>
            </a:r>
            <a:r>
              <a:rPr lang="ko-KR" altLang="en-US" dirty="0" smtClean="0"/>
              <a:t>시행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3607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790575"/>
            <a:ext cx="100965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3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90512"/>
            <a:ext cx="9275994" cy="10525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8325" y="1504950"/>
            <a:ext cx="8591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HWE p-value &lt;0.00001  </a:t>
            </a:r>
            <a:r>
              <a:rPr lang="ko-KR" altLang="en-US" dirty="0" smtClean="0"/>
              <a:t>인</a:t>
            </a:r>
            <a:r>
              <a:rPr lang="ko-KR" altLang="en-US" dirty="0" smtClean="0"/>
              <a:t> </a:t>
            </a:r>
            <a:r>
              <a:rPr lang="ko-KR" altLang="en-US" dirty="0" smtClean="0"/>
              <a:t>경우</a:t>
            </a:r>
            <a:r>
              <a:rPr lang="ko-KR" altLang="en-US" dirty="0" smtClean="0"/>
              <a:t> </a:t>
            </a:r>
            <a:r>
              <a:rPr lang="ko-KR" altLang="en-US" dirty="0" smtClean="0"/>
              <a:t>제거한</a:t>
            </a:r>
            <a:r>
              <a:rPr lang="ko-KR" altLang="en-US" dirty="0" smtClean="0"/>
              <a:t> </a:t>
            </a:r>
            <a:r>
              <a:rPr lang="ko-KR" altLang="en-US" dirty="0" smtClean="0"/>
              <a:t>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clean3</a:t>
            </a:r>
            <a:r>
              <a:rPr lang="ko-KR" altLang="en-US" dirty="0" smtClean="0"/>
              <a:t>파일</a:t>
            </a:r>
            <a:r>
              <a:rPr lang="ko-KR" altLang="en-US" dirty="0" smtClean="0"/>
              <a:t> </a:t>
            </a:r>
            <a:r>
              <a:rPr lang="ko-KR" altLang="en-US" dirty="0" smtClean="0"/>
              <a:t>만듦</a:t>
            </a:r>
            <a:endParaRPr lang="en-US" altLang="ko-KR" dirty="0" smtClean="0"/>
          </a:p>
          <a:p>
            <a:r>
              <a:rPr lang="en-US" altLang="ko-KR" dirty="0" smtClean="0"/>
              <a:t>EUR, AFR </a:t>
            </a:r>
            <a:r>
              <a:rPr lang="ko-KR" altLang="en-US" dirty="0" smtClean="0"/>
              <a:t>따로</a:t>
            </a:r>
            <a:r>
              <a:rPr lang="ko-KR" altLang="en-US" dirty="0" smtClean="0"/>
              <a:t> </a:t>
            </a:r>
            <a:r>
              <a:rPr lang="ko-KR" altLang="en-US" dirty="0" smtClean="0"/>
              <a:t>따로</a:t>
            </a:r>
            <a:r>
              <a:rPr lang="ko-KR" altLang="en-US" dirty="0" smtClean="0"/>
              <a:t> </a:t>
            </a:r>
            <a:r>
              <a:rPr lang="ko-KR" altLang="en-US" dirty="0" smtClean="0"/>
              <a:t>시행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6" y="2828924"/>
            <a:ext cx="9473803" cy="1038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4113" y="4324350"/>
            <a:ext cx="859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인종별로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filtering</a:t>
            </a:r>
            <a:r>
              <a:rPr lang="ko-KR" altLang="en-US" dirty="0" smtClean="0"/>
              <a:t>해서</a:t>
            </a:r>
            <a:r>
              <a:rPr lang="ko-KR" altLang="en-US" dirty="0" smtClean="0"/>
              <a:t> </a:t>
            </a:r>
            <a:r>
              <a:rPr lang="ko-KR" altLang="en-US" dirty="0" smtClean="0"/>
              <a:t>만들어진</a:t>
            </a:r>
            <a:r>
              <a:rPr lang="ko-KR" altLang="en-US" dirty="0" smtClean="0"/>
              <a:t> </a:t>
            </a:r>
            <a:r>
              <a:rPr lang="ko-KR" altLang="en-US" dirty="0" smtClean="0"/>
              <a:t>파일들을</a:t>
            </a:r>
            <a:r>
              <a:rPr lang="ko-KR" altLang="en-US" dirty="0" smtClean="0"/>
              <a:t> </a:t>
            </a:r>
            <a:r>
              <a:rPr lang="ko-KR" altLang="en-US" dirty="0" smtClean="0"/>
              <a:t>하나의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clean4</a:t>
            </a:r>
            <a:r>
              <a:rPr lang="ko-KR" altLang="en-US" dirty="0" smtClean="0"/>
              <a:t>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merge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05575" y="2371723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--out   </a:t>
            </a:r>
            <a:r>
              <a:rPr lang="en-US" altLang="ko-KR" dirty="0" smtClean="0"/>
              <a:t>(</a:t>
            </a:r>
            <a:r>
              <a:rPr lang="ko-KR" altLang="en-US" dirty="0" smtClean="0"/>
              <a:t>빠졌음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724400" y="2828924"/>
            <a:ext cx="2809875" cy="80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789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47625"/>
            <a:ext cx="1166812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14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14312"/>
            <a:ext cx="10125075" cy="5438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0625" y="5838825"/>
            <a:ext cx="936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The equation is very good approximation for most ethnically homogeneous samples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4632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9700" y="504825"/>
            <a:ext cx="866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Missing rate</a:t>
            </a:r>
            <a:r>
              <a:rPr lang="ko-KR" altLang="en-US" dirty="0" smtClean="0"/>
              <a:t>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5%</a:t>
            </a:r>
            <a:r>
              <a:rPr lang="ko-KR" altLang="en-US" dirty="0" smtClean="0"/>
              <a:t> </a:t>
            </a:r>
            <a:r>
              <a:rPr lang="ko-KR" altLang="en-US" dirty="0" smtClean="0"/>
              <a:t>이상인</a:t>
            </a:r>
            <a:r>
              <a:rPr lang="ko-KR" altLang="en-US" dirty="0" smtClean="0"/>
              <a:t> </a:t>
            </a:r>
            <a:r>
              <a:rPr lang="en-US" altLang="ko-KR" dirty="0" smtClean="0"/>
              <a:t>sample(individual)</a:t>
            </a:r>
            <a:r>
              <a:rPr lang="ko-KR" altLang="en-US" dirty="0" smtClean="0"/>
              <a:t>제외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 </a:t>
            </a:r>
            <a:r>
              <a:rPr lang="en-US" altLang="ko-KR" dirty="0" smtClean="0"/>
              <a:t>plink</a:t>
            </a:r>
            <a:r>
              <a:rPr lang="ko-KR" altLang="en-US" dirty="0" smtClean="0"/>
              <a:t>  </a:t>
            </a:r>
            <a:r>
              <a:rPr lang="en-US" altLang="ko-KR" b="1" dirty="0" smtClean="0"/>
              <a:t>--mind 0.05 </a:t>
            </a:r>
            <a:r>
              <a:rPr lang="en-US" altLang="ko-KR" dirty="0" smtClean="0"/>
              <a:t>option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362075"/>
            <a:ext cx="7772400" cy="38671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07236" y="1600200"/>
            <a:ext cx="7093813" cy="50482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735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80962"/>
            <a:ext cx="10934700" cy="25765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250" y="2657475"/>
            <a:ext cx="95821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X-chromosome</a:t>
            </a:r>
            <a:r>
              <a:rPr lang="ko-KR" altLang="en-US" dirty="0" smtClean="0"/>
              <a:t>에</a:t>
            </a:r>
            <a:r>
              <a:rPr lang="ko-KR" altLang="en-US" dirty="0" smtClean="0"/>
              <a:t> </a:t>
            </a:r>
            <a:r>
              <a:rPr lang="ko-KR" altLang="en-US" dirty="0" smtClean="0"/>
              <a:t>있는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SNP</a:t>
            </a:r>
            <a:r>
              <a:rPr lang="ko-KR" altLang="en-US" dirty="0" smtClean="0"/>
              <a:t>으로</a:t>
            </a:r>
            <a:r>
              <a:rPr lang="ko-KR" altLang="en-US" dirty="0" smtClean="0"/>
              <a:t> </a:t>
            </a:r>
            <a:r>
              <a:rPr lang="ko-KR" altLang="en-US" dirty="0" smtClean="0"/>
              <a:t>성별을</a:t>
            </a:r>
            <a:r>
              <a:rPr lang="ko-KR" altLang="en-US" dirty="0" smtClean="0"/>
              <a:t>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Homozygosity</a:t>
            </a:r>
            <a:r>
              <a:rPr lang="ko-KR" altLang="en-US" dirty="0" smtClean="0"/>
              <a:t>를</a:t>
            </a:r>
            <a:r>
              <a:rPr lang="ko-KR" altLang="en-US" dirty="0" smtClean="0"/>
              <a:t> </a:t>
            </a:r>
            <a:r>
              <a:rPr lang="ko-KR" altLang="en-US" dirty="0" smtClean="0"/>
              <a:t>측정하는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F statistics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남성은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X chromosome</a:t>
            </a:r>
            <a:r>
              <a:rPr lang="ko-KR" altLang="en-US" dirty="0" smtClean="0"/>
              <a:t>이</a:t>
            </a:r>
            <a:r>
              <a:rPr lang="ko-KR" altLang="en-US" dirty="0" smtClean="0"/>
              <a:t> </a:t>
            </a:r>
            <a:r>
              <a:rPr lang="ko-KR" altLang="en-US" dirty="0" smtClean="0"/>
              <a:t>한 개</a:t>
            </a:r>
            <a:r>
              <a:rPr lang="ko-KR" altLang="en-US" dirty="0" smtClean="0"/>
              <a:t> </a:t>
            </a:r>
            <a:r>
              <a:rPr lang="ko-KR" altLang="en-US" dirty="0" smtClean="0"/>
              <a:t>밖에</a:t>
            </a:r>
            <a:r>
              <a:rPr lang="ko-KR" altLang="en-US" dirty="0" smtClean="0"/>
              <a:t> </a:t>
            </a:r>
            <a:r>
              <a:rPr lang="ko-KR" altLang="en-US" dirty="0" smtClean="0"/>
              <a:t>없기</a:t>
            </a:r>
            <a:r>
              <a:rPr lang="ko-KR" altLang="en-US" dirty="0" smtClean="0"/>
              <a:t> </a:t>
            </a:r>
            <a:r>
              <a:rPr lang="ko-KR" altLang="en-US" dirty="0" smtClean="0"/>
              <a:t>때문에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SNP</a:t>
            </a:r>
            <a:r>
              <a:rPr lang="ko-KR" altLang="en-US" dirty="0" smtClean="0"/>
              <a:t>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heterozygosity</a:t>
            </a:r>
            <a:r>
              <a:rPr lang="ko-KR" altLang="en-US" dirty="0" smtClean="0"/>
              <a:t>가</a:t>
            </a:r>
            <a:r>
              <a:rPr lang="ko-KR" altLang="en-US" dirty="0" smtClean="0"/>
              <a:t> </a:t>
            </a:r>
            <a:r>
              <a:rPr lang="ko-KR" altLang="en-US" dirty="0" smtClean="0"/>
              <a:t>거의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에</a:t>
            </a:r>
            <a:r>
              <a:rPr lang="ko-KR" altLang="en-US" dirty="0" smtClean="0"/>
              <a:t> </a:t>
            </a:r>
            <a:r>
              <a:rPr lang="ko-KR" altLang="en-US" dirty="0" smtClean="0"/>
              <a:t>가까움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여성은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X</a:t>
            </a:r>
            <a:r>
              <a:rPr lang="ko-KR" altLang="en-US" dirty="0" smtClean="0"/>
              <a:t>가</a:t>
            </a:r>
            <a:r>
              <a:rPr lang="ko-KR" altLang="en-US" dirty="0" smtClean="0"/>
              <a:t> </a:t>
            </a:r>
            <a:r>
              <a:rPr lang="ko-KR" altLang="en-US" dirty="0" smtClean="0"/>
              <a:t>두</a:t>
            </a:r>
            <a:r>
              <a:rPr lang="ko-KR" altLang="en-US" dirty="0" smtClean="0"/>
              <a:t> </a:t>
            </a:r>
            <a:r>
              <a:rPr lang="ko-KR" altLang="en-US" dirty="0" smtClean="0"/>
              <a:t>개</a:t>
            </a:r>
            <a:r>
              <a:rPr lang="ko-KR" altLang="en-US" dirty="0" smtClean="0"/>
              <a:t> </a:t>
            </a:r>
            <a:r>
              <a:rPr lang="ko-KR" altLang="en-US" dirty="0" smtClean="0"/>
              <a:t>이므로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SNP</a:t>
            </a:r>
            <a:r>
              <a:rPr lang="ko-KR" altLang="en-US" dirty="0" smtClean="0"/>
              <a:t>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HWE</a:t>
            </a:r>
            <a:r>
              <a:rPr lang="ko-KR" altLang="en-US" dirty="0" smtClean="0"/>
              <a:t>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비슷</a:t>
            </a:r>
            <a:r>
              <a:rPr lang="ko-KR" altLang="en-US" dirty="0" smtClean="0"/>
              <a:t> </a:t>
            </a:r>
            <a:r>
              <a:rPr lang="ko-KR" altLang="en-US" dirty="0" smtClean="0"/>
              <a:t>해야</a:t>
            </a:r>
            <a:r>
              <a:rPr lang="ko-KR" altLang="en-US" dirty="0" smtClean="0"/>
              <a:t>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F statistics =&gt; </a:t>
            </a:r>
            <a:r>
              <a:rPr lang="ko-KR" altLang="en-US" dirty="0" smtClean="0"/>
              <a:t>남성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에</a:t>
            </a:r>
            <a:r>
              <a:rPr lang="ko-KR" altLang="en-US" dirty="0" smtClean="0"/>
              <a:t> </a:t>
            </a:r>
            <a:r>
              <a:rPr lang="ko-KR" altLang="en-US" dirty="0" smtClean="0"/>
              <a:t>가까움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ko-KR" altLang="en-US" dirty="0"/>
              <a:t> </a:t>
            </a:r>
            <a:r>
              <a:rPr lang="ko-KR" altLang="en-US" dirty="0" smtClean="0"/>
              <a:t>       </a:t>
            </a:r>
            <a:r>
              <a:rPr lang="ko-KR" altLang="en-US" dirty="0" smtClean="0"/>
              <a:t>여성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에</a:t>
            </a:r>
            <a:r>
              <a:rPr lang="ko-KR" altLang="en-US" dirty="0" smtClean="0"/>
              <a:t> </a:t>
            </a:r>
            <a:r>
              <a:rPr lang="ko-KR" altLang="en-US" dirty="0" smtClean="0"/>
              <a:t>가까움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1777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204787"/>
            <a:ext cx="1147762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63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33337"/>
            <a:ext cx="108489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76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-52388"/>
            <a:ext cx="11010900" cy="69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50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63249" cy="67937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4657725"/>
            <a:ext cx="338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IBD: identity by descent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82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-85725"/>
            <a:ext cx="10020300" cy="702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833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326676"/>
            <a:ext cx="9310687" cy="56216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0625" y="6134100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삼촌</a:t>
            </a:r>
            <a:r>
              <a:rPr lang="ko-KR" altLang="en-US" dirty="0" smtClean="0"/>
              <a:t> </a:t>
            </a:r>
            <a:r>
              <a:rPr lang="ko-KR" altLang="en-US" dirty="0" smtClean="0"/>
              <a:t>같은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3" idx="0"/>
          </p:cNvCxnSpPr>
          <p:nvPr/>
        </p:nvCxnSpPr>
        <p:spPr>
          <a:xfrm flipV="1">
            <a:off x="1971675" y="5000625"/>
            <a:ext cx="390525" cy="113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9068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4338" y="1824037"/>
            <a:ext cx="13020675" cy="32099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72225" y="942975"/>
            <a:ext cx="316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Pi hat over 5% </a:t>
            </a:r>
            <a:r>
              <a:rPr lang="ko-KR" altLang="en-US" dirty="0" smtClean="0"/>
              <a:t>이상</a:t>
            </a:r>
            <a:r>
              <a:rPr lang="ko-KR" altLang="en-US" dirty="0" smtClean="0"/>
              <a:t> </a:t>
            </a:r>
            <a:r>
              <a:rPr lang="ko-KR" altLang="en-US" dirty="0" smtClean="0"/>
              <a:t>제거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3" idx="2"/>
          </p:cNvCxnSpPr>
          <p:nvPr/>
        </p:nvCxnSpPr>
        <p:spPr>
          <a:xfrm flipH="1">
            <a:off x="6657975" y="1312307"/>
            <a:ext cx="1295400" cy="2402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800601" y="3400425"/>
            <a:ext cx="3467100" cy="68365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252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0"/>
            <a:ext cx="1161925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89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219075"/>
            <a:ext cx="92392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77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219075"/>
            <a:ext cx="9897894" cy="4191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76575" y="5010150"/>
            <a:ext cx="4629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Pi hat</a:t>
            </a:r>
            <a:r>
              <a:rPr lang="ko-KR" altLang="en-US" dirty="0" smtClean="0"/>
              <a:t>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en-US" altLang="ko-KR" dirty="0" smtClean="0"/>
              <a:t>%</a:t>
            </a:r>
            <a:r>
              <a:rPr lang="ko-KR" altLang="en-US" dirty="0" smtClean="0"/>
              <a:t>이상인</a:t>
            </a:r>
            <a:r>
              <a:rPr lang="ko-KR" altLang="en-US" dirty="0" smtClean="0"/>
              <a:t> </a:t>
            </a:r>
            <a:r>
              <a:rPr lang="ko-KR" altLang="en-US" dirty="0" smtClean="0"/>
              <a:t>케이스들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해당</a:t>
            </a:r>
            <a:r>
              <a:rPr lang="ko-KR" altLang="en-US" dirty="0" smtClean="0"/>
              <a:t> </a:t>
            </a:r>
            <a:r>
              <a:rPr lang="en-US" altLang="ko-KR" dirty="0" smtClean="0"/>
              <a:t>list</a:t>
            </a:r>
            <a:r>
              <a:rPr lang="ko-KR" altLang="en-US" dirty="0" smtClean="0"/>
              <a:t>를</a:t>
            </a:r>
            <a:r>
              <a:rPr lang="ko-KR" altLang="en-US" dirty="0" smtClean="0"/>
              <a:t> </a:t>
            </a:r>
            <a:r>
              <a:rPr lang="ko-KR" altLang="en-US" dirty="0" smtClean="0"/>
              <a:t>제거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495425" y="3419475"/>
            <a:ext cx="5086349" cy="68365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638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58" y="85725"/>
            <a:ext cx="9335229" cy="625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714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85900" y="1266825"/>
            <a:ext cx="944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 statistics </a:t>
            </a:r>
            <a:r>
              <a:rPr lang="ko-KR" altLang="en-US" dirty="0" smtClean="0"/>
              <a:t>순서대로</a:t>
            </a:r>
            <a:r>
              <a:rPr lang="ko-KR" altLang="en-US" dirty="0" smtClean="0"/>
              <a:t> </a:t>
            </a:r>
            <a:r>
              <a:rPr lang="ko-KR" altLang="en-US" dirty="0" smtClean="0"/>
              <a:t>정렬한</a:t>
            </a:r>
            <a:r>
              <a:rPr lang="ko-KR" altLang="en-US" dirty="0" smtClean="0"/>
              <a:t> </a:t>
            </a:r>
            <a:r>
              <a:rPr lang="ko-KR" altLang="en-US" dirty="0" smtClean="0"/>
              <a:t>것임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F statistics</a:t>
            </a:r>
            <a:r>
              <a:rPr lang="ko-KR" altLang="en-US" dirty="0" smtClean="0"/>
              <a:t>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HWE</a:t>
            </a:r>
            <a:r>
              <a:rPr lang="ko-KR" altLang="en-US" dirty="0" smtClean="0"/>
              <a:t>에</a:t>
            </a:r>
            <a:r>
              <a:rPr lang="ko-KR" altLang="en-US" dirty="0" smtClean="0"/>
              <a:t> </a:t>
            </a:r>
            <a:r>
              <a:rPr lang="ko-KR" altLang="en-US" dirty="0" smtClean="0"/>
              <a:t>의해</a:t>
            </a:r>
            <a:r>
              <a:rPr lang="ko-KR" altLang="en-US" dirty="0" smtClean="0"/>
              <a:t> </a:t>
            </a:r>
            <a:r>
              <a:rPr lang="ko-KR" altLang="en-US" dirty="0" smtClean="0"/>
              <a:t>결정</a:t>
            </a:r>
            <a:r>
              <a:rPr lang="ko-KR" altLang="en-US" dirty="0" smtClean="0"/>
              <a:t>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인종</a:t>
            </a:r>
            <a:r>
              <a:rPr lang="ko-KR" altLang="en-US" dirty="0" smtClean="0"/>
              <a:t> </a:t>
            </a:r>
            <a:r>
              <a:rPr lang="ko-KR" altLang="en-US" dirty="0" smtClean="0"/>
              <a:t>별로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(EUR, AFR)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따로시행</a:t>
            </a:r>
            <a:r>
              <a:rPr lang="ko-KR" altLang="en-US" dirty="0" smtClean="0"/>
              <a:t> </a:t>
            </a:r>
            <a:r>
              <a:rPr lang="ko-KR" altLang="en-US" dirty="0" smtClean="0"/>
              <a:t>해야</a:t>
            </a:r>
            <a:r>
              <a:rPr lang="ko-KR" altLang="en-US" dirty="0" smtClean="0"/>
              <a:t>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r>
              <a:rPr lang="en-US" altLang="ko-KR" dirty="0" smtClean="0"/>
              <a:t>outlier</a:t>
            </a:r>
            <a:r>
              <a:rPr lang="ko-KR" altLang="en-US" dirty="0" smtClean="0"/>
              <a:t>를</a:t>
            </a:r>
            <a:r>
              <a:rPr lang="ko-KR" altLang="en-US" dirty="0" smtClean="0"/>
              <a:t> </a:t>
            </a:r>
            <a:r>
              <a:rPr lang="ko-KR" altLang="en-US" dirty="0" smtClean="0"/>
              <a:t>정하는</a:t>
            </a:r>
            <a:r>
              <a:rPr lang="ko-KR" altLang="en-US" dirty="0" smtClean="0"/>
              <a:t> </a:t>
            </a:r>
            <a:r>
              <a:rPr lang="ko-KR" altLang="en-US" dirty="0" smtClean="0"/>
              <a:t>명확한</a:t>
            </a:r>
            <a:r>
              <a:rPr lang="ko-KR" altLang="en-US" dirty="0" smtClean="0"/>
              <a:t> </a:t>
            </a:r>
            <a:r>
              <a:rPr lang="ko-KR" altLang="en-US" dirty="0" smtClean="0"/>
              <a:t>기준은</a:t>
            </a:r>
            <a:r>
              <a:rPr lang="ko-KR" altLang="en-US" dirty="0" smtClean="0"/>
              <a:t> </a:t>
            </a:r>
            <a:r>
              <a:rPr lang="ko-KR" altLang="en-US" dirty="0" smtClean="0"/>
              <a:t>없음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AFR</a:t>
            </a:r>
            <a:r>
              <a:rPr lang="ko-KR" altLang="en-US" dirty="0" smtClean="0"/>
              <a:t>의</a:t>
            </a:r>
            <a:r>
              <a:rPr lang="ko-KR" altLang="en-US" dirty="0" smtClean="0"/>
              <a:t> </a:t>
            </a:r>
            <a:r>
              <a:rPr lang="ko-KR" altLang="en-US" dirty="0" smtClean="0"/>
              <a:t>경우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extreme</a:t>
            </a:r>
            <a:r>
              <a:rPr lang="ko-KR" altLang="en-US" dirty="0" smtClean="0"/>
              <a:t>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heterozygosity</a:t>
            </a:r>
            <a:r>
              <a:rPr lang="ko-KR" altLang="en-US" dirty="0" smtClean="0"/>
              <a:t>를</a:t>
            </a:r>
            <a:r>
              <a:rPr lang="ko-KR" altLang="en-US" dirty="0" smtClean="0"/>
              <a:t> </a:t>
            </a:r>
            <a:r>
              <a:rPr lang="ko-KR" altLang="en-US" dirty="0" smtClean="0"/>
              <a:t>보이는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sample(individual)</a:t>
            </a:r>
            <a:r>
              <a:rPr lang="ko-KR" altLang="en-US" dirty="0" smtClean="0"/>
              <a:t>이</a:t>
            </a:r>
            <a:r>
              <a:rPr lang="ko-KR" altLang="en-US" dirty="0" smtClean="0"/>
              <a:t>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contamination</a:t>
            </a:r>
            <a:r>
              <a:rPr lang="ko-KR" altLang="en-US" dirty="0" smtClean="0"/>
              <a:t>인지</a:t>
            </a:r>
            <a:r>
              <a:rPr lang="ko-KR" altLang="en-US" dirty="0" smtClean="0"/>
              <a:t> </a:t>
            </a:r>
            <a:r>
              <a:rPr lang="ko-KR" altLang="en-US" dirty="0" smtClean="0"/>
              <a:t>여부는</a:t>
            </a:r>
            <a:r>
              <a:rPr lang="ko-KR" altLang="en-US" dirty="0" smtClean="0"/>
              <a:t> </a:t>
            </a:r>
            <a:r>
              <a:rPr lang="ko-KR" altLang="en-US" dirty="0" smtClean="0"/>
              <a:t>판단하기</a:t>
            </a:r>
            <a:r>
              <a:rPr lang="ko-KR" altLang="en-US" dirty="0" smtClean="0"/>
              <a:t> </a:t>
            </a:r>
            <a:r>
              <a:rPr lang="ko-KR" altLang="en-US" dirty="0" smtClean="0"/>
              <a:t>어려움</a:t>
            </a:r>
            <a:r>
              <a:rPr lang="en-US" altLang="ko-KR" dirty="0" smtClean="0"/>
              <a:t>..</a:t>
            </a:r>
            <a:r>
              <a:rPr lang="ko-KR" altLang="en-US" dirty="0" smtClean="0"/>
              <a:t> </a:t>
            </a:r>
            <a:r>
              <a:rPr lang="ko-KR" altLang="en-US" dirty="0" smtClean="0"/>
              <a:t>제외할지</a:t>
            </a:r>
            <a:r>
              <a:rPr lang="ko-KR" altLang="en-US" dirty="0" smtClean="0"/>
              <a:t> </a:t>
            </a:r>
            <a:r>
              <a:rPr lang="ko-KR" altLang="en-US" dirty="0" smtClean="0"/>
              <a:t>말지도</a:t>
            </a:r>
            <a:r>
              <a:rPr lang="en-US" altLang="ko-KR" dirty="0" smtClean="0"/>
              <a:t>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4111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303129"/>
            <a:ext cx="10420350" cy="605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400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95824"/>
            <a:ext cx="10858500" cy="598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76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4" y="567205"/>
            <a:ext cx="11463337" cy="285703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1474" y="2105026"/>
            <a:ext cx="9420226" cy="28575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7158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99" y="150381"/>
            <a:ext cx="10086975" cy="553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531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86614"/>
            <a:ext cx="10868025" cy="561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811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169873"/>
            <a:ext cx="8858250" cy="57832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0" y="6029325"/>
            <a:ext cx="362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Hair color </a:t>
            </a:r>
            <a:r>
              <a:rPr lang="ko-KR" altLang="en-US" dirty="0" smtClean="0"/>
              <a:t>변수로</a:t>
            </a:r>
            <a:r>
              <a:rPr lang="ko-KR" altLang="en-US" dirty="0" smtClean="0"/>
              <a:t> </a:t>
            </a:r>
            <a:r>
              <a:rPr lang="ko-KR" altLang="en-US" dirty="0" smtClean="0"/>
              <a:t>보정</a:t>
            </a:r>
            <a:r>
              <a:rPr lang="ko-KR" altLang="en-US" dirty="0" smtClean="0"/>
              <a:t> </a:t>
            </a:r>
            <a:r>
              <a:rPr lang="ko-KR" altLang="en-US" dirty="0" smtClean="0"/>
              <a:t>전과</a:t>
            </a:r>
            <a:r>
              <a:rPr lang="ko-KR" altLang="en-US" dirty="0" smtClean="0"/>
              <a:t> </a:t>
            </a:r>
            <a:r>
              <a:rPr lang="ko-KR" altLang="en-US" dirty="0" smtClean="0"/>
              <a:t>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62775" y="5583793"/>
            <a:ext cx="362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Lambda =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ideal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67462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95262"/>
            <a:ext cx="8970789" cy="9001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787" y="1747837"/>
            <a:ext cx="7248525" cy="49053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062" y="2047875"/>
            <a:ext cx="3514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EUR, AFR</a:t>
            </a:r>
            <a:r>
              <a:rPr lang="ko-KR" altLang="en-US" dirty="0" smtClean="0"/>
              <a:t>에서</a:t>
            </a:r>
            <a:r>
              <a:rPr lang="ko-KR" altLang="en-US" dirty="0" smtClean="0"/>
              <a:t> </a:t>
            </a:r>
            <a:r>
              <a:rPr lang="ko-KR" altLang="en-US" dirty="0" smtClean="0"/>
              <a:t>각각</a:t>
            </a:r>
            <a:r>
              <a:rPr lang="ko-KR" altLang="en-US" dirty="0"/>
              <a:t> </a:t>
            </a:r>
            <a:r>
              <a:rPr lang="en-US" altLang="ko-KR" dirty="0" smtClean="0"/>
              <a:t>MAF</a:t>
            </a:r>
            <a:r>
              <a:rPr lang="ko-KR" altLang="en-US" dirty="0" smtClean="0"/>
              <a:t>가</a:t>
            </a:r>
            <a:r>
              <a:rPr lang="ko-KR" altLang="en-US" dirty="0" smtClean="0"/>
              <a:t> </a:t>
            </a:r>
            <a:r>
              <a:rPr lang="ko-KR" altLang="en-US" dirty="0" smtClean="0"/>
              <a:t>있는</a:t>
            </a:r>
            <a:r>
              <a:rPr lang="ko-KR" altLang="en-US" dirty="0" smtClean="0"/>
              <a:t> </a:t>
            </a:r>
            <a:r>
              <a:rPr lang="ko-KR" altLang="en-US" dirty="0" smtClean="0"/>
              <a:t>파일을</a:t>
            </a:r>
            <a:r>
              <a:rPr lang="ko-KR" altLang="en-US" dirty="0" smtClean="0"/>
              <a:t> </a:t>
            </a:r>
            <a:r>
              <a:rPr lang="ko-KR" altLang="en-US" dirty="0" smtClean="0"/>
              <a:t>만들어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475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49" y="385762"/>
            <a:ext cx="7096126" cy="616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621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671512"/>
            <a:ext cx="9324975" cy="33051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14587" y="4076700"/>
            <a:ext cx="351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각각의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file</a:t>
            </a:r>
            <a:r>
              <a:rPr lang="ko-KR" altLang="en-US" dirty="0" smtClean="0"/>
              <a:t>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merge</a:t>
            </a:r>
            <a:r>
              <a:rPr lang="ko-KR" altLang="en-US" dirty="0" smtClean="0"/>
              <a:t>후</a:t>
            </a:r>
            <a:r>
              <a:rPr lang="ko-KR" altLang="en-US" dirty="0" smtClean="0"/>
              <a:t>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54506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9315450" cy="2038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50" y="1195387"/>
            <a:ext cx="73723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88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577694"/>
            <a:ext cx="10172700" cy="453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015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33350"/>
            <a:ext cx="8058150" cy="21717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937" y="2209800"/>
            <a:ext cx="62388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058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4300"/>
            <a:ext cx="98488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544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543988"/>
            <a:ext cx="10406062" cy="565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655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4" y="252412"/>
            <a:ext cx="9920603" cy="11953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37" y="2886075"/>
            <a:ext cx="9879013" cy="1866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22100" y="1612939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Crude (unadjusted)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91768" y="5051464"/>
            <a:ext cx="440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Adjusted by gender, PC1 – PC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12351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451626"/>
            <a:ext cx="10934700" cy="4810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5800" y="4991100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-log10(0.00000005, </a:t>
            </a:r>
            <a:r>
              <a:rPr lang="en-US" altLang="ko-KR" dirty="0" err="1" smtClean="0"/>
              <a:t>lty</a:t>
            </a:r>
            <a:r>
              <a:rPr lang="en-US" altLang="ko-KR" dirty="0" smtClean="0"/>
              <a:t>=2)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 flipH="1" flipV="1">
            <a:off x="3819525" y="5133975"/>
            <a:ext cx="657225" cy="128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53275" y="451626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P-value</a:t>
            </a:r>
            <a:r>
              <a:rPr lang="ko-KR" altLang="en-US" dirty="0" smtClean="0"/>
              <a:t>만</a:t>
            </a:r>
            <a:r>
              <a:rPr lang="ko-KR" altLang="en-US" dirty="0" smtClean="0"/>
              <a:t> </a:t>
            </a:r>
            <a:r>
              <a:rPr lang="ko-KR" altLang="en-US" dirty="0" smtClean="0"/>
              <a:t>추출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91175" y="2536697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QQ plot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29350" y="3508247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Lambda </a:t>
            </a:r>
            <a:r>
              <a:rPr lang="ko-KR" altLang="en-US" dirty="0" smtClean="0"/>
              <a:t>계산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76425" y="5360432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Manhattan plot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8829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319212"/>
            <a:ext cx="10220325" cy="5057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00325" y="390525"/>
            <a:ext cx="321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Bonferroni correction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3" idx="2"/>
          </p:cNvCxnSpPr>
          <p:nvPr/>
        </p:nvCxnSpPr>
        <p:spPr>
          <a:xfrm flipH="1">
            <a:off x="3467100" y="759857"/>
            <a:ext cx="742950" cy="2088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3" idx="2"/>
          </p:cNvCxnSpPr>
          <p:nvPr/>
        </p:nvCxnSpPr>
        <p:spPr>
          <a:xfrm>
            <a:off x="4210050" y="759857"/>
            <a:ext cx="3390900" cy="2059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86600" y="371475"/>
            <a:ext cx="218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0.00000005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8" idx="2"/>
          </p:cNvCxnSpPr>
          <p:nvPr/>
        </p:nvCxnSpPr>
        <p:spPr>
          <a:xfrm flipH="1">
            <a:off x="8029575" y="740807"/>
            <a:ext cx="147638" cy="1459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8" idx="2"/>
          </p:cNvCxnSpPr>
          <p:nvPr/>
        </p:nvCxnSpPr>
        <p:spPr>
          <a:xfrm flipH="1">
            <a:off x="4210050" y="740807"/>
            <a:ext cx="3967163" cy="1468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9163050" y="2400300"/>
            <a:ext cx="1019175" cy="9525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410075" y="6192321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Manhattan plot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6159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1214437"/>
            <a:ext cx="104108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81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714375"/>
            <a:ext cx="99822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610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538" y="-333375"/>
            <a:ext cx="12411075" cy="75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141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857"/>
            <a:ext cx="11510962" cy="61528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53025" y="276225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Meta-analysis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128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220510"/>
            <a:ext cx="8062912" cy="612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86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61925"/>
            <a:ext cx="7400925" cy="5410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5248959"/>
            <a:ext cx="8924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R2 = 1: one locus is a perfect proxy for the other. If we know the allele at the A locus, then I could perfectly predict what the allele at the G locus 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19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614362"/>
            <a:ext cx="1044892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35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546</Words>
  <Application>Microsoft Office PowerPoint</Application>
  <PresentationFormat>와이드스크린</PresentationFormat>
  <Paragraphs>86</Paragraphs>
  <Slides>72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laki98</dc:creator>
  <cp:lastModifiedBy>laki98</cp:lastModifiedBy>
  <cp:revision>21</cp:revision>
  <dcterms:created xsi:type="dcterms:W3CDTF">2015-09-15T01:24:43Z</dcterms:created>
  <dcterms:modified xsi:type="dcterms:W3CDTF">2015-09-15T05:41:33Z</dcterms:modified>
</cp:coreProperties>
</file>